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9" r:id="rId3"/>
    <p:sldId id="260" r:id="rId4"/>
    <p:sldId id="257" r:id="rId5"/>
    <p:sldId id="258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7DEC5-44CD-4F8A-9A96-2C2EC0A66097}" type="datetimeFigureOut">
              <a:rPr lang="tr-TR" smtClean="0"/>
              <a:t>25.10.2024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7FCE2-30AA-4592-805D-F0BDE972FBF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25.10.2024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15370" cy="1928826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accent2"/>
                </a:solidFill>
                <a:latin typeface="Comic Sans MS" pitchFamily="66" charset="0"/>
              </a:rPr>
              <a:t>ZORBALIK ŞİMDİ ÇEVRİMİÇİ</a:t>
            </a:r>
            <a:endParaRPr lang="tr-TR" sz="5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26" name="AutoShape 2" descr="Siber Zorbalık Nedir? Ne değildir? | Evimdekipsikolog | Blo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7" name="Picture 3" descr="C:\Users\rehberlik\Desktop\siber_zorbalik_nedir_ne_degildir_evimdeki_psikolog_com_3-1024x5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5857884" cy="3295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Çocuğum için neler yapabilirim?</a:t>
            </a:r>
            <a:endParaRPr lang="tr-TR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Belli aralıklarla okulda çocuğunuzu üzen, kızdıran arkadaşlarının olup olmadığını kontrol edebilirsiniz.</a:t>
            </a:r>
          </a:p>
          <a:p>
            <a:endParaRPr lang="tr-TR" sz="2400" dirty="0" smtClean="0"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Sakin bir şekilde dikkatle çocuğunuzu dinleyebilirsiniz.</a:t>
            </a:r>
          </a:p>
          <a:p>
            <a:pPr>
              <a:buNone/>
            </a:pPr>
            <a:endParaRPr lang="tr-TR" sz="2400" dirty="0" smtClean="0"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Zorbalık meydana gelmişse nerede, ne zaman, nasıl ve kim tarafından yapıldığını öğrenip okul ile iletişime geçebilirsiniz. </a:t>
            </a:r>
          </a:p>
          <a:p>
            <a:endParaRPr lang="tr-TR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Çocuğum için neler yapabilirim?</a:t>
            </a:r>
            <a:endParaRPr lang="tr-TR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sz="2400" dirty="0" smtClean="0">
              <a:latin typeface="Comic Sans MS" pitchFamily="66" charset="0"/>
            </a:endParaRPr>
          </a:p>
          <a:p>
            <a:pPr algn="just"/>
            <a:r>
              <a:rPr lang="tr-TR" sz="2400" dirty="0" smtClean="0">
                <a:latin typeface="Comic Sans MS" pitchFamily="66" charset="0"/>
              </a:rPr>
              <a:t>Çocuğunuzu suçlayıcı ifadelerden kaçınmalısınız.</a:t>
            </a:r>
          </a:p>
          <a:p>
            <a:pPr algn="just"/>
            <a:r>
              <a:rPr lang="tr-TR" sz="2400" dirty="0" smtClean="0">
                <a:latin typeface="Comic Sans MS" pitchFamily="66" charset="0"/>
              </a:rPr>
              <a:t>“Sen zaten hep ezik bir çocuk oldun. Kendini savunmayı öğrenemedin hiçbir zaman. Ne yaptılarsa hak etmişsindir.”</a:t>
            </a:r>
          </a:p>
          <a:p>
            <a:pPr algn="just"/>
            <a:r>
              <a:rPr lang="tr-TR" sz="2400" dirty="0" smtClean="0">
                <a:latin typeface="Comic Sans MS" pitchFamily="66" charset="0"/>
              </a:rPr>
              <a:t>“Benim nasıl oldu da senin gibi bir çocuğum oldu?”</a:t>
            </a: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Çocuğum için neler yapabilirim?</a:t>
            </a:r>
            <a:endParaRPr lang="tr-TR" sz="3200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Çocuğunuzun yaşadığı durumu hafife almayın.</a:t>
            </a:r>
          </a:p>
          <a:p>
            <a:r>
              <a:rPr lang="tr-TR" sz="2400" dirty="0" smtClean="0">
                <a:latin typeface="Comic Sans MS" pitchFamily="66" charset="0"/>
              </a:rPr>
              <a:t>“Olur böyle şeyler, çok da kafana takma. Geçer gider.” gibi ifadeler çocuğun kendini önemsiz hissetmesine sebep olur.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Çocuğum için neler yapabilirim?</a:t>
            </a:r>
            <a:endParaRPr lang="tr-TR" sz="3600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Comic Sans MS" pitchFamily="66" charset="0"/>
              </a:rPr>
              <a:t>Zorba öğrenci ya da ailesi ile siz görüşmeye çalışmayın. Bu durum daha da fazla karmaşaya sebep olacaktır. 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19458" name="Picture 2" descr="C:\Users\rehberlik\Desktop\akran-zorbaligi-nasil-önleni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00372"/>
            <a:ext cx="3357562" cy="3357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3429000"/>
            <a:ext cx="8229600" cy="20431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 smtClean="0">
                <a:latin typeface="Comic Sans MS" pitchFamily="66" charset="0"/>
              </a:rPr>
              <a:t>Anne-baba aşırı koruyucu ve kollayıcı ise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latin typeface="Comic Sans MS" pitchFamily="66" charset="0"/>
              </a:rPr>
              <a:t>Aile içi iletişim zayıf/kopuk ise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latin typeface="Comic Sans MS" pitchFamily="66" charset="0"/>
              </a:rPr>
              <a:t>Çocuk aile içerisinde şiddete maruz kalıyorsa zorbalığa maruz kalma ihtimali daha yüksek olabiliyor. 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4" name="Picture 2" descr="C:\Users\rehberlik\Desktop\53050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00534">
            <a:off x="3233955" y="662194"/>
            <a:ext cx="2295219" cy="229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Comic Sans MS" pitchFamily="66" charset="0"/>
              </a:rPr>
              <a:t>Unutmayalım ki zorbalığın ana kaynağı, geçmişte görülmemiş ilgi ve sevgidir. Siz sadece çocuğunuzu koşulsuz sevin. 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20482" name="Picture 2" descr="C:\Users\rehberlik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143248"/>
            <a:ext cx="3699468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Peki çocuğum zorbalık yapan tarafsa?</a:t>
            </a:r>
            <a:endParaRPr lang="tr-TR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2"/>
                </a:solidFill>
                <a:latin typeface="Comic Sans MS" pitchFamily="66" charset="0"/>
              </a:rPr>
              <a:t>Zorba çocuklar;</a:t>
            </a:r>
          </a:p>
          <a:p>
            <a:pPr>
              <a:buNone/>
            </a:pPr>
            <a:endParaRPr lang="tr-TR" sz="24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Başkaları üzerinde egemenlik kurmayı severler.</a:t>
            </a:r>
          </a:p>
          <a:p>
            <a:r>
              <a:rPr lang="tr-TR" sz="2400" dirty="0" smtClean="0">
                <a:latin typeface="Comic Sans MS" pitchFamily="66" charset="0"/>
              </a:rPr>
              <a:t>Yaptıkları ile gurur duyarlar.</a:t>
            </a:r>
          </a:p>
          <a:p>
            <a:r>
              <a:rPr lang="tr-TR" sz="2400" dirty="0" smtClean="0">
                <a:latin typeface="Comic Sans MS" pitchFamily="66" charset="0"/>
              </a:rPr>
              <a:t>Öfke kontrolü problemi yaşarlar.</a:t>
            </a:r>
          </a:p>
          <a:p>
            <a:r>
              <a:rPr lang="tr-TR" sz="2400" dirty="0" smtClean="0">
                <a:latin typeface="Comic Sans MS" pitchFamily="66" charset="0"/>
              </a:rPr>
              <a:t>Düşünmeden, aceleci davranırlar.</a:t>
            </a:r>
          </a:p>
          <a:p>
            <a:r>
              <a:rPr lang="tr-TR" sz="2400" dirty="0" smtClean="0">
                <a:latin typeface="Comic Sans MS" pitchFamily="66" charset="0"/>
              </a:rPr>
              <a:t>Yetişkinlere karşı itaatsiz davranışlarda bulunurlar.</a:t>
            </a:r>
          </a:p>
          <a:p>
            <a:r>
              <a:rPr lang="tr-TR" sz="2400" dirty="0" smtClean="0">
                <a:latin typeface="Comic Sans MS" pitchFamily="66" charset="0"/>
              </a:rPr>
              <a:t>Okul dışındaki ortamlarda da saldırganca davranırlar.</a:t>
            </a: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ZORBA ÇOCUK VE AİLE YAPISI</a:t>
            </a:r>
            <a:endParaRPr lang="tr-TR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Aile içinde şiddete maruz kalıyor olabilir.</a:t>
            </a:r>
          </a:p>
          <a:p>
            <a:r>
              <a:rPr lang="tr-TR" sz="2400" dirty="0" smtClean="0">
                <a:latin typeface="Comic Sans MS" pitchFamily="66" charset="0"/>
              </a:rPr>
              <a:t>Anne baba arasında çatışma yaşanıyor olabilir.</a:t>
            </a:r>
          </a:p>
          <a:p>
            <a:r>
              <a:rPr lang="tr-TR" sz="2400" dirty="0" smtClean="0">
                <a:latin typeface="Comic Sans MS" pitchFamily="66" charset="0"/>
              </a:rPr>
              <a:t>Anne baba yakınlık ve ilgi göstermiyor olabilir.</a:t>
            </a:r>
          </a:p>
          <a:p>
            <a:r>
              <a:rPr lang="tr-TR" sz="2400" dirty="0" smtClean="0">
                <a:latin typeface="Comic Sans MS" pitchFamily="66" charset="0"/>
              </a:rPr>
              <a:t>Evde çocuğa çok fazla fiziksel ceza veriliyor olabilir.</a:t>
            </a:r>
          </a:p>
          <a:p>
            <a:r>
              <a:rPr lang="tr-TR" sz="2400" dirty="0" smtClean="0">
                <a:latin typeface="Comic Sans MS" pitchFamily="66" charset="0"/>
              </a:rPr>
              <a:t>Çocuk saldırgan davranışları ile ailede her istediğini elde ediyor olabilir.</a:t>
            </a:r>
          </a:p>
          <a:p>
            <a:r>
              <a:rPr lang="tr-TR" sz="2400" dirty="0" smtClean="0">
                <a:latin typeface="Comic Sans MS" pitchFamily="66" charset="0"/>
              </a:rPr>
              <a:t>Aile içinde olumsuz rol modeller olabilir. (küfürlü konuşma, şiddet gibi)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Çocuğunuzun zorbalık yaptığını nasıl anlarsınız?</a:t>
            </a:r>
            <a:endParaRPr lang="tr-TR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Çocuk farklı ortamlarda saldırgan davranışlar sergiler.</a:t>
            </a:r>
          </a:p>
          <a:p>
            <a:r>
              <a:rPr lang="tr-TR" sz="2400" dirty="0" smtClean="0">
                <a:latin typeface="Comic Sans MS" pitchFamily="66" charset="0"/>
              </a:rPr>
              <a:t>Düşünmeden ani davranır.</a:t>
            </a:r>
          </a:p>
          <a:p>
            <a:r>
              <a:rPr lang="tr-TR" sz="2400" dirty="0" smtClean="0">
                <a:latin typeface="Comic Sans MS" pitchFamily="66" charset="0"/>
              </a:rPr>
              <a:t>Kendi suçunu kabul etmez, hep karşı tarafı suçlar.</a:t>
            </a:r>
          </a:p>
          <a:p>
            <a:r>
              <a:rPr lang="tr-TR" sz="2400" dirty="0" smtClean="0">
                <a:latin typeface="Comic Sans MS" pitchFamily="66" charset="0"/>
              </a:rPr>
              <a:t>Kuralları dinlemede ve uymada zorluk yaşar.</a:t>
            </a:r>
          </a:p>
          <a:p>
            <a:r>
              <a:rPr lang="tr-TR" sz="2400" dirty="0" smtClean="0">
                <a:latin typeface="Comic Sans MS" pitchFamily="66" charset="0"/>
              </a:rPr>
              <a:t>Akranlarına hükmetmeye çalışır.</a:t>
            </a:r>
          </a:p>
          <a:p>
            <a:r>
              <a:rPr lang="tr-TR" sz="2400" dirty="0" smtClean="0">
                <a:latin typeface="Comic Sans MS" pitchFamily="66" charset="0"/>
              </a:rPr>
              <a:t>Başkalarının duygularına, düşüncelerine duyarlı değildir.</a:t>
            </a:r>
          </a:p>
          <a:p>
            <a:r>
              <a:rPr lang="tr-TR" sz="2400" dirty="0" smtClean="0">
                <a:latin typeface="Comic Sans MS" pitchFamily="66" charset="0"/>
              </a:rPr>
              <a:t>Sizin almadığınız bir eşyaya birden sahip olabilir.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Çocuğunuz zorbalık yapıyorsa siz neler yapabilirsiniz?</a:t>
            </a:r>
            <a:endParaRPr lang="tr-TR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smtClean="0">
                <a:latin typeface="Comic Sans MS" pitchFamily="66" charset="0"/>
              </a:rPr>
              <a:t>Oyun oynamak/şakalaşmak ile zorbaca davranmak arasındaki farkı anlatabilirsiniz.</a:t>
            </a:r>
          </a:p>
          <a:p>
            <a:r>
              <a:rPr lang="tr-TR" sz="2400" dirty="0" smtClean="0">
                <a:latin typeface="Comic Sans MS" pitchFamily="66" charset="0"/>
              </a:rPr>
              <a:t>Zorbalığı onaylamadığınızı net bir şekilde ifade edebilirsiniz.</a:t>
            </a:r>
          </a:p>
          <a:p>
            <a:r>
              <a:rPr lang="tr-TR" sz="2400" dirty="0" smtClean="0">
                <a:latin typeface="Comic Sans MS" pitchFamily="66" charset="0"/>
              </a:rPr>
              <a:t>Neden zorbaca davranışlarda bulunduğunu anlamaya çalışın.</a:t>
            </a:r>
          </a:p>
          <a:p>
            <a:r>
              <a:rPr lang="tr-TR" sz="2400" dirty="0" smtClean="0">
                <a:latin typeface="Comic Sans MS" pitchFamily="66" charset="0"/>
              </a:rPr>
              <a:t>Herkesin farklı özellikleri olduğunu </a:t>
            </a:r>
            <a:r>
              <a:rPr lang="tr-TR" sz="2400" dirty="0" smtClean="0">
                <a:latin typeface="Comic Sans MS" pitchFamily="66" charset="0"/>
              </a:rPr>
              <a:t>vurgulayabilirsiniz. </a:t>
            </a:r>
            <a:endParaRPr lang="tr-TR" dirty="0" smtClean="0"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1026" name="Picture 2" descr="Zorba Olmak Artık Zor Olmalı - EnikonuKit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143512"/>
            <a:ext cx="2100257" cy="1150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Akran zorbalığı nedir?</a:t>
            </a:r>
            <a:endParaRPr lang="tr-TR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1757362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Comic Sans MS" pitchFamily="66" charset="0"/>
              </a:rPr>
              <a:t>Bir öğrencinin, bir ya da birden fazla öğrenci tarafından kasıtlı ve sürekli olarak olumsuz davranışlara maruz kalmasıdır.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16386" name="Picture 2" descr="C:\Users\rehberlik\Desktop\gRf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14818"/>
            <a:ext cx="3214678" cy="1682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Olumlu anne-baba tutumları</a:t>
            </a:r>
          </a:p>
          <a:p>
            <a:r>
              <a:rPr lang="tr-TR" sz="2400" dirty="0" smtClean="0">
                <a:latin typeface="Comic Sans MS" pitchFamily="66" charset="0"/>
              </a:rPr>
              <a:t>Sağlıklı iletişim</a:t>
            </a:r>
          </a:p>
          <a:p>
            <a:r>
              <a:rPr lang="tr-TR" sz="2400" dirty="0" smtClean="0">
                <a:latin typeface="Comic Sans MS" pitchFamily="66" charset="0"/>
              </a:rPr>
              <a:t>Olumlu rol model olma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32770" name="Picture 2" descr="Akademik zorbalık önlenebilir mi? - Sarka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00438"/>
            <a:ext cx="3933796" cy="2291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sz="2400" dirty="0" smtClean="0">
              <a:latin typeface="Comic Sans MS" pitchFamily="66" charset="0"/>
            </a:endParaRPr>
          </a:p>
          <a:p>
            <a:pPr algn="just"/>
            <a:r>
              <a:rPr lang="tr-TR" sz="2400" dirty="0" smtClean="0">
                <a:latin typeface="Comic Sans MS" pitchFamily="66" charset="0"/>
              </a:rPr>
              <a:t>Akran zorbalığı günümüzün en yaygın, en bilinçlenilmesi ve en çok çalışma yapılması gereken problem alanlarının başında gelmektedir.</a:t>
            </a:r>
          </a:p>
          <a:p>
            <a:pPr algn="just"/>
            <a:endParaRPr lang="tr-TR" sz="2400" dirty="0" smtClean="0">
              <a:latin typeface="Comic Sans MS" pitchFamily="66" charset="0"/>
            </a:endParaRPr>
          </a:p>
          <a:p>
            <a:pPr algn="just"/>
            <a:r>
              <a:rPr lang="tr-TR" sz="2400" dirty="0" smtClean="0">
                <a:latin typeface="Comic Sans MS" pitchFamily="66" charset="0"/>
              </a:rPr>
              <a:t>Önüne geçilemezse zorbalık yapan ve/veya zorbalığa uğrayan çocukların yetişkinlikte farklı zorluklar yaşaması kaçınılmazdır.</a:t>
            </a: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114419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Comic Sans MS" pitchFamily="66" charset="0"/>
              </a:rPr>
              <a:t>Şiddet ve nefret çocukluk anılarının bir parçası olmasın..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14338" name="Picture 2" descr="C:\Users\rehberlik\Desktop\Adsiz-tasarim-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357950" cy="410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3857628"/>
            <a:ext cx="8229600" cy="1257296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>
                <a:latin typeface="Comic Sans MS" pitchFamily="66" charset="0"/>
              </a:rPr>
              <a:t>Yapılan araştırmalara göre her beş çocuktan biri okulda/sınıfta akran zorbalığına maruz kalıyor.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15362" name="Picture 2" descr="C:\Users\rehberlik\Desktop\53050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00534">
            <a:off x="3233955" y="662194"/>
            <a:ext cx="2295219" cy="229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3714752"/>
            <a:ext cx="8229600" cy="1328734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2019 UNICEF verilerine göre, 15-24 yaş grubu gençlerin %70,6’sı internette şiddete/zorbalığa ya da tacize uğruyor. 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4" name="Picture 2" descr="C:\Users\rehberlik\Desktop\53050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00534">
            <a:off x="3233955" y="662194"/>
            <a:ext cx="2295219" cy="229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Kimler daha çok risk altında?</a:t>
            </a:r>
            <a:endParaRPr lang="tr-TR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2428892"/>
          </a:xfrm>
        </p:spPr>
        <p:txBody>
          <a:bodyPr>
            <a:normAutofit/>
          </a:bodyPr>
          <a:lstStyle/>
          <a:p>
            <a:pPr algn="just"/>
            <a:endParaRPr lang="tr-TR" sz="2400" dirty="0" smtClean="0">
              <a:latin typeface="Comic Sans MS" pitchFamily="66" charset="0"/>
            </a:endParaRPr>
          </a:p>
          <a:p>
            <a:pPr algn="just"/>
            <a:r>
              <a:rPr lang="tr-TR" sz="2400" dirty="0" smtClean="0">
                <a:latin typeface="Comic Sans MS" pitchFamily="66" charset="0"/>
              </a:rPr>
              <a:t>Özellikle içe kapanık, ürkek, kaygılı, hassas yetiştirilmiş, genellikle fazla arkadaşı olmayan; hayır diyebilme, kendini ifade edebilme, uygun kişilerden yardım isteyebilme gibi sosyal becerilerden yoksun çocuklar zorbalığa maruz kalmaktadır.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17410" name="Picture 2" descr="Akran zorbalığı çocukları intihara kadar sürüklüy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929066"/>
            <a:ext cx="4214842" cy="2341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Zorbalık tek bir şekilde mi gerçekleşir?</a:t>
            </a:r>
            <a:endParaRPr lang="tr-TR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tr-T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latin typeface="Comic Sans MS" pitchFamily="66" charset="0"/>
              </a:rPr>
              <a:t>Fiziksel zorbalık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latin typeface="Comic Sans MS" pitchFamily="66" charset="0"/>
              </a:rPr>
              <a:t>Sözel zorbalık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latin typeface="Comic Sans MS" pitchFamily="66" charset="0"/>
              </a:rPr>
              <a:t>Psikolojik zorbalık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Siber zorbalık</a:t>
            </a:r>
            <a:endParaRPr lang="tr-T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Çocuğum zorbalığa maruz kalıyorsa bunu nasıl anlarım?</a:t>
            </a:r>
            <a:endParaRPr lang="tr-TR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Çoğu zaman çocuk sizlere yardıma ihtiyacı olduğuna dair ipuçları gönderir.</a:t>
            </a:r>
          </a:p>
          <a:p>
            <a:pPr>
              <a:buNone/>
            </a:pPr>
            <a:endParaRPr lang="tr-T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latin typeface="Comic Sans MS" pitchFamily="66" charset="0"/>
              </a:rPr>
              <a:t>Okula gitmek istememe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latin typeface="Comic Sans MS" pitchFamily="66" charset="0"/>
              </a:rPr>
              <a:t>Eşyalarının sürekli kaybolması/zarar görmesi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latin typeface="Comic Sans MS" pitchFamily="66" charset="0"/>
              </a:rPr>
              <a:t>Açıklayamadığı yara izleri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latin typeface="Comic Sans MS" pitchFamily="66" charset="0"/>
              </a:rPr>
              <a:t>İçe kapanma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latin typeface="Comic Sans MS" pitchFamily="66" charset="0"/>
              </a:rPr>
              <a:t>Sebepsiz mutsuzluk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latin typeface="Comic Sans MS" pitchFamily="66" charset="0"/>
              </a:rPr>
              <a:t>Akademik başarıda düşüş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latin typeface="Comic Sans MS" pitchFamily="66" charset="0"/>
              </a:rPr>
              <a:t>Uyku ya da yeme problemleri</a:t>
            </a:r>
            <a:endParaRPr lang="tr-TR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585</Words>
  <PresentationFormat>Ekran Gösterisi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ZORBALIK ŞİMDİ ÇEVRİMİÇİ</vt:lpstr>
      <vt:lpstr>Akran zorbalığı nedir?</vt:lpstr>
      <vt:lpstr>Slayt 3</vt:lpstr>
      <vt:lpstr>Slayt 4</vt:lpstr>
      <vt:lpstr>Slayt 5</vt:lpstr>
      <vt:lpstr>Slayt 6</vt:lpstr>
      <vt:lpstr>Kimler daha çok risk altında?</vt:lpstr>
      <vt:lpstr>Zorbalık tek bir şekilde mi gerçekleşir?</vt:lpstr>
      <vt:lpstr>Çocuğum zorbalığa maruz kalıyorsa bunu nasıl anlarım?</vt:lpstr>
      <vt:lpstr>Çocuğum için neler yapabilirim?</vt:lpstr>
      <vt:lpstr>Çocuğum için neler yapabilirim?</vt:lpstr>
      <vt:lpstr>Çocuğum için neler yapabilirim?</vt:lpstr>
      <vt:lpstr>Çocuğum için neler yapabilirim?</vt:lpstr>
      <vt:lpstr>Slayt 14</vt:lpstr>
      <vt:lpstr>Slayt 15</vt:lpstr>
      <vt:lpstr>Peki çocuğum zorbalık yapan tarafsa?</vt:lpstr>
      <vt:lpstr>ZORBA ÇOCUK VE AİLE YAPISI</vt:lpstr>
      <vt:lpstr>Çocuğunuzun zorbalık yaptığını nasıl anlarsınız?</vt:lpstr>
      <vt:lpstr>Çocuğunuz zorbalık yapıyorsa siz neler yapabilirsiniz?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ZORBALIK ŞİMDİ ÇEVRİMİÇİ</dc:title>
  <dc:creator>rehberlik</dc:creator>
  <cp:lastModifiedBy>rehberlik</cp:lastModifiedBy>
  <cp:revision>13</cp:revision>
  <dcterms:created xsi:type="dcterms:W3CDTF">2024-10-23T10:41:59Z</dcterms:created>
  <dcterms:modified xsi:type="dcterms:W3CDTF">2024-10-25T07:03:42Z</dcterms:modified>
</cp:coreProperties>
</file>